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59" r:id="rId7"/>
    <p:sldId id="262" r:id="rId8"/>
    <p:sldId id="263" r:id="rId9"/>
    <p:sldId id="260" r:id="rId10"/>
    <p:sldId id="265" r:id="rId11"/>
    <p:sldId id="266" r:id="rId12"/>
    <p:sldId id="267" r:id="rId13"/>
    <p:sldId id="268" r:id="rId14"/>
    <p:sldId id="272" r:id="rId15"/>
    <p:sldId id="273" r:id="rId16"/>
    <p:sldId id="269" r:id="rId17"/>
    <p:sldId id="270" r:id="rId18"/>
    <p:sldId id="271" r:id="rId19"/>
    <p:sldId id="258" r:id="rId20"/>
  </p:sldIdLst>
  <p:sldSz cx="9144000" cy="5148263"/>
  <p:notesSz cx="7010400" cy="9296400"/>
  <p:defaultTextStyle>
    <a:defPPr>
      <a:defRPr lang="en-US"/>
    </a:defPPr>
    <a:lvl1pPr marL="0" algn="l" defTabSz="457303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1pPr>
    <a:lvl2pPr marL="457303" algn="l" defTabSz="457303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2pPr>
    <a:lvl3pPr marL="914606" algn="l" defTabSz="457303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3pPr>
    <a:lvl4pPr marL="1371909" algn="l" defTabSz="457303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4pPr>
    <a:lvl5pPr marL="1829211" algn="l" defTabSz="457303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5pPr>
    <a:lvl6pPr marL="2286514" algn="l" defTabSz="457303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6pPr>
    <a:lvl7pPr marL="2743817" algn="l" defTabSz="457303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7pPr>
    <a:lvl8pPr marL="3201120" algn="l" defTabSz="457303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8pPr>
    <a:lvl9pPr marL="3658423" algn="l" defTabSz="457303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16" userDrawn="1">
          <p15:clr>
            <a:srgbClr val="A4A3A4"/>
          </p15:clr>
        </p15:guide>
        <p15:guide id="3" orient="horz" pos="4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mi Kurth" initials="TK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232"/>
    <a:srgbClr val="325A7A"/>
    <a:srgbClr val="4E5654"/>
    <a:srgbClr val="838487"/>
    <a:srgbClr val="3572A2"/>
    <a:srgbClr val="42B0E5"/>
    <a:srgbClr val="FFC748"/>
    <a:srgbClr val="FF9D46"/>
    <a:srgbClr val="737A7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25" autoAdjust="0"/>
    <p:restoredTop sz="89045" autoAdjust="0"/>
  </p:normalViewPr>
  <p:slideViewPr>
    <p:cSldViewPr snapToGrid="0">
      <p:cViewPr varScale="1">
        <p:scale>
          <a:sx n="126" d="100"/>
          <a:sy n="126" d="100"/>
        </p:scale>
        <p:origin x="200" y="816"/>
      </p:cViewPr>
      <p:guideLst>
        <p:guide pos="216"/>
        <p:guide orient="horz" pos="446"/>
      </p:guideLst>
    </p:cSldViewPr>
  </p:slideViewPr>
  <p:outlineViewPr>
    <p:cViewPr>
      <p:scale>
        <a:sx n="33" d="100"/>
        <a:sy n="33" d="100"/>
      </p:scale>
      <p:origin x="-5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 snapToGrid="0" showGuides="1">
      <p:cViewPr varScale="1">
        <p:scale>
          <a:sx n="114" d="100"/>
          <a:sy n="114" d="100"/>
        </p:scale>
        <p:origin x="368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6D6D3C1-2A34-4A15-8A58-03FDAA0DBC11}" type="datetimeFigureOut">
              <a:rPr lang="en-US" smtClean="0"/>
              <a:t>9/7/23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/>
              <a:t>@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AC6F40-1041-4854-9C24-17E74BA0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2550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64C06-5851-4C43-A6F3-17D7CEF2F7E1}" type="datetimeFigureOut">
              <a:rPr lang="en-US" smtClean="0"/>
              <a:t>9/7/23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6913"/>
            <a:ext cx="619125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@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7F6B7-C4BB-4544-99C5-E6A120F0B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7687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6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303" algn="l" defTabSz="9146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606" algn="l" defTabSz="9146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909" algn="l" defTabSz="9146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9211" algn="l" defTabSz="9146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514" algn="l" defTabSz="9146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817" algn="l" defTabSz="9146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1120" algn="l" defTabSz="9146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8423" algn="l" defTabSz="9146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27235B1-4A8A-A04F-897D-94C9C01F27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48" y="80403"/>
            <a:ext cx="9144048" cy="2349669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024B14DC-C460-AA42-B8D4-FE6E5E200B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4383" y="3530488"/>
            <a:ext cx="4102504" cy="28839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buFontTx/>
              <a:buNone/>
              <a:defRPr lang="en-US" sz="1200" b="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FontTx/>
              <a:buNone/>
            </a:pPr>
            <a:r>
              <a:rPr lang="en-GB" dirty="0"/>
              <a:t>Speaker Name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629C20F-5430-3848-A00E-5369EDB7B4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899" y="405668"/>
            <a:ext cx="1773195" cy="817555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99369CFA-A86C-4840-AE51-FFD89CAFB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382" y="2758665"/>
            <a:ext cx="8363857" cy="523220"/>
          </a:xfrm>
          <a:prstGeom prst="rect">
            <a:avLst/>
          </a:prstGeom>
        </p:spPr>
        <p:txBody>
          <a:bodyPr wrap="square" lIns="0" rIns="0" anchor="ctr">
            <a:spAutoFit/>
          </a:bodyPr>
          <a:lstStyle>
            <a:lvl1pPr>
              <a:lnSpc>
                <a:spcPct val="100000"/>
              </a:lnSpc>
              <a:buFontTx/>
              <a:buNone/>
              <a:defRPr sz="2800" b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Text Placeholder 38">
            <a:extLst>
              <a:ext uri="{FF2B5EF4-FFF2-40B4-BE49-F238E27FC236}">
                <a16:creationId xmlns:a16="http://schemas.microsoft.com/office/drawing/2014/main" id="{18D08636-7850-E945-B45B-D1F6F956D3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4383" y="3794958"/>
            <a:ext cx="4102504" cy="28839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buFontTx/>
              <a:buNone/>
              <a:defRPr lang="en-GB" sz="1200" b="0" dirty="0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FontTx/>
              <a:buNone/>
            </a:pPr>
            <a:r>
              <a:rPr lang="en-GB" dirty="0"/>
              <a:t>Speaker Title and Company</a:t>
            </a:r>
          </a:p>
        </p:txBody>
      </p:sp>
      <p:sp>
        <p:nvSpPr>
          <p:cNvPr id="27" name="Text Placeholder 40">
            <a:extLst>
              <a:ext uri="{FF2B5EF4-FFF2-40B4-BE49-F238E27FC236}">
                <a16:creationId xmlns:a16="http://schemas.microsoft.com/office/drawing/2014/main" id="{832AC1B1-1151-D040-B2FD-0EDAE515E9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4383" y="4052070"/>
            <a:ext cx="4102504" cy="28839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buFontTx/>
              <a:buNone/>
              <a:defRPr lang="en-GB" sz="1200" b="0" dirty="0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FontTx/>
              <a:buNone/>
            </a:pPr>
            <a:r>
              <a:rPr lang="en-GB" dirty="0"/>
              <a:t>Date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FD916F8-9173-9649-8C76-ACFF123526A9}"/>
              </a:ext>
            </a:extLst>
          </p:cNvPr>
          <p:cNvSpPr/>
          <p:nvPr userDrawn="1"/>
        </p:nvSpPr>
        <p:spPr>
          <a:xfrm>
            <a:off x="0" y="0"/>
            <a:ext cx="9144000" cy="81023"/>
          </a:xfrm>
          <a:prstGeom prst="rect">
            <a:avLst/>
          </a:prstGeom>
          <a:gradFill>
            <a:gsLst>
              <a:gs pos="100000">
                <a:srgbClr val="FFC748"/>
              </a:gs>
              <a:gs pos="0">
                <a:srgbClr val="FF9D46">
                  <a:lumMod val="100000"/>
                </a:srgb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5522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1">
          <p15:clr>
            <a:srgbClr val="FBAE40"/>
          </p15:clr>
        </p15:guide>
        <p15:guide id="2" pos="2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1BE1720-E771-8947-B43F-DF512FAA3EC9}"/>
              </a:ext>
            </a:extLst>
          </p:cNvPr>
          <p:cNvSpPr txBox="1"/>
          <p:nvPr userDrawn="1"/>
        </p:nvSpPr>
        <p:spPr>
          <a:xfrm>
            <a:off x="6444343" y="-729343"/>
            <a:ext cx="184731" cy="369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DA0C6D5-720C-5841-9AD7-D04BFD985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969" y="2468880"/>
            <a:ext cx="8355111" cy="2113753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 sz="180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6887" indent="-285750">
              <a:buClr>
                <a:schemeClr val="tx2"/>
              </a:buClr>
              <a:tabLst/>
              <a:defRPr lang="en-US" sz="1400" kern="1200" dirty="0">
                <a:solidFill>
                  <a:srgbClr val="3232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25475" indent="-171450">
              <a:buClr>
                <a:schemeClr val="tx2"/>
              </a:buClr>
              <a:tabLst/>
              <a:defRPr lang="en-US" sz="1200" kern="1200" dirty="0">
                <a:solidFill>
                  <a:srgbClr val="3232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30225" indent="-171450">
              <a:buClr>
                <a:schemeClr val="tx2"/>
              </a:buClr>
              <a:tabLst/>
              <a:defRPr lang="en-US" sz="1000" kern="1200" dirty="0">
                <a:solidFill>
                  <a:srgbClr val="3232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5" name="Picture 4" descr="A bus parked in front of a large building&#10;&#10;Description automatically generated with medium confidence">
            <a:extLst>
              <a:ext uri="{FF2B5EF4-FFF2-40B4-BE49-F238E27FC236}">
                <a16:creationId xmlns:a16="http://schemas.microsoft.com/office/drawing/2014/main" id="{7FAFE90B-8F4F-A447-8E1B-4C4F89F467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1696"/>
            <a:ext cx="9144000" cy="22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21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CE6D258-523B-4847-9D00-3C28ED611E32}"/>
              </a:ext>
            </a:extLst>
          </p:cNvPr>
          <p:cNvSpPr txBox="1"/>
          <p:nvPr userDrawn="1"/>
        </p:nvSpPr>
        <p:spPr>
          <a:xfrm>
            <a:off x="6444343" y="-729343"/>
            <a:ext cx="184731" cy="369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E4E9F6C-4215-6849-A250-10160A170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969" y="2468880"/>
            <a:ext cx="8355111" cy="2113753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 sz="180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6887" indent="-285750">
              <a:buClr>
                <a:schemeClr val="tx2"/>
              </a:buClr>
              <a:tabLst/>
              <a:defRPr lang="en-US" sz="1400" kern="1200" dirty="0">
                <a:solidFill>
                  <a:srgbClr val="3232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25475" indent="-171450">
              <a:buClr>
                <a:schemeClr val="tx2"/>
              </a:buClr>
              <a:tabLst/>
              <a:defRPr lang="en-US" sz="1200" kern="1200" dirty="0">
                <a:solidFill>
                  <a:srgbClr val="3232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30225" indent="-171450">
              <a:buClr>
                <a:schemeClr val="tx2"/>
              </a:buClr>
              <a:tabLst/>
              <a:defRPr lang="en-US" sz="1000" kern="1200" dirty="0">
                <a:solidFill>
                  <a:srgbClr val="3232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5" name="Picture 4" descr="A picture containing control panel&#10;&#10;Description automatically generated">
            <a:extLst>
              <a:ext uri="{FF2B5EF4-FFF2-40B4-BE49-F238E27FC236}">
                <a16:creationId xmlns:a16="http://schemas.microsoft.com/office/drawing/2014/main" id="{6D7C4E2B-94C6-0945-BFE2-0EC3B76EED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80792"/>
            <a:ext cx="9148903" cy="22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97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87437"/>
            <a:ext cx="9147042" cy="5146552"/>
            <a:chOff x="0" y="1711"/>
            <a:chExt cx="9147042" cy="5146552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0" y="1711"/>
              <a:ext cx="9147042" cy="514655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1758" y="1826435"/>
              <a:ext cx="3163334" cy="145849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1" userDrawn="1">
          <p15:clr>
            <a:srgbClr val="FBAE40"/>
          </p15:clr>
        </p15:guide>
        <p15:guide id="2" pos="2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1FF9793-22B0-9047-8BFB-9BA9745FC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969" y="996576"/>
            <a:ext cx="8363712" cy="3586057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 sz="180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6887" indent="-285750">
              <a:buClr>
                <a:schemeClr val="tx2"/>
              </a:buClr>
              <a:tabLst/>
              <a:defRPr lang="en-US" sz="1400" kern="1200" dirty="0">
                <a:solidFill>
                  <a:srgbClr val="3232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25475" indent="-171450">
              <a:buClr>
                <a:schemeClr val="tx2"/>
              </a:buClr>
              <a:tabLst/>
              <a:defRPr lang="en-US" sz="1200" kern="1200" dirty="0">
                <a:solidFill>
                  <a:srgbClr val="3232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30225" indent="-171450">
              <a:buClr>
                <a:schemeClr val="tx2"/>
              </a:buClr>
              <a:tabLst/>
              <a:defRPr lang="en-US" sz="1000" kern="1200" dirty="0">
                <a:solidFill>
                  <a:srgbClr val="3232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4A39229-BBBB-FF42-8355-9F46927C4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70" y="278049"/>
            <a:ext cx="8363711" cy="59592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40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96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21B7FD0-5DEE-1E4A-A5A7-D9EECD9C3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969" y="996576"/>
            <a:ext cx="4817937" cy="3586057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 sz="180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6887" indent="-285750">
              <a:buClr>
                <a:schemeClr val="tx2"/>
              </a:buClr>
              <a:tabLst/>
              <a:defRPr lang="en-US" sz="1400" kern="1200" dirty="0">
                <a:solidFill>
                  <a:srgbClr val="3232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25475" indent="-171450">
              <a:buClr>
                <a:schemeClr val="tx2"/>
              </a:buClr>
              <a:tabLst/>
              <a:defRPr lang="en-US" sz="1200" kern="1200" dirty="0">
                <a:solidFill>
                  <a:srgbClr val="3232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30225" indent="-171450">
              <a:buClr>
                <a:schemeClr val="tx2"/>
              </a:buClr>
              <a:tabLst/>
              <a:defRPr lang="en-US" sz="1000" kern="1200" dirty="0">
                <a:solidFill>
                  <a:srgbClr val="3232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55E7EAD-59C0-C747-A82D-41907A2BB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71" y="278049"/>
            <a:ext cx="4817936" cy="59592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40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A picture containing text, outdoor, sky, bus&#10;&#10;Description automatically generated">
            <a:extLst>
              <a:ext uri="{FF2B5EF4-FFF2-40B4-BE49-F238E27FC236}">
                <a16:creationId xmlns:a16="http://schemas.microsoft.com/office/drawing/2014/main" id="{6239C951-AAFB-F541-976C-0036AFA33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3598" y="81280"/>
            <a:ext cx="3650402" cy="506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8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BB67EC-AA3A-1B45-8920-208D6DB0D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969" y="996576"/>
            <a:ext cx="4817937" cy="3586057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 sz="180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6887" indent="-285750">
              <a:buClr>
                <a:schemeClr val="tx2"/>
              </a:buClr>
              <a:tabLst/>
              <a:defRPr lang="en-US" sz="1400" kern="1200" dirty="0">
                <a:solidFill>
                  <a:srgbClr val="3232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25475" indent="-171450">
              <a:buClr>
                <a:schemeClr val="tx2"/>
              </a:buClr>
              <a:tabLst/>
              <a:defRPr lang="en-US" sz="1200" kern="1200" dirty="0">
                <a:solidFill>
                  <a:srgbClr val="3232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30225" indent="-171450">
              <a:buClr>
                <a:schemeClr val="tx2"/>
              </a:buClr>
              <a:tabLst/>
              <a:defRPr lang="en-US" sz="1000" kern="1200" dirty="0">
                <a:solidFill>
                  <a:srgbClr val="3232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787B88D-5666-EB46-AFB3-994CB286C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71" y="278049"/>
            <a:ext cx="4817936" cy="59592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40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59228C-007C-D841-85DE-F226A65DD0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3599" y="81002"/>
            <a:ext cx="3650401" cy="506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5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F87D79E-7DC1-8747-A5C8-5849D7B85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969" y="996576"/>
            <a:ext cx="4817937" cy="3586057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 sz="180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6887" indent="-285750">
              <a:buClr>
                <a:schemeClr val="tx2"/>
              </a:buClr>
              <a:tabLst/>
              <a:defRPr lang="en-US" sz="1400" kern="1200" dirty="0">
                <a:solidFill>
                  <a:srgbClr val="3232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25475" indent="-171450">
              <a:buClr>
                <a:schemeClr val="tx2"/>
              </a:buClr>
              <a:tabLst/>
              <a:defRPr lang="en-US" sz="1200" kern="1200" dirty="0">
                <a:solidFill>
                  <a:srgbClr val="3232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30225" indent="-171450">
              <a:buClr>
                <a:schemeClr val="tx2"/>
              </a:buClr>
              <a:tabLst/>
              <a:defRPr lang="en-US" sz="1000" kern="1200" dirty="0">
                <a:solidFill>
                  <a:srgbClr val="3232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F388653-F93F-C64A-90D8-0BE98693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71" y="278049"/>
            <a:ext cx="4817936" cy="59592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40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8DFC2A-6FCB-8342-BD0D-256562AFF6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3597" y="85456"/>
            <a:ext cx="3650403" cy="50628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2AB5DC7-51C2-F843-9173-584F90E31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969" y="996576"/>
            <a:ext cx="4817937" cy="3586057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 sz="180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6887" indent="-285750">
              <a:buClr>
                <a:schemeClr val="tx2"/>
              </a:buClr>
              <a:tabLst/>
              <a:defRPr lang="en-US" sz="1400" kern="1200" dirty="0">
                <a:solidFill>
                  <a:srgbClr val="3232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25475" indent="-171450">
              <a:buClr>
                <a:schemeClr val="tx2"/>
              </a:buClr>
              <a:tabLst/>
              <a:defRPr lang="en-US" sz="1200" kern="1200" dirty="0">
                <a:solidFill>
                  <a:srgbClr val="3232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30225" indent="-171450">
              <a:buClr>
                <a:schemeClr val="tx2"/>
              </a:buClr>
              <a:tabLst/>
              <a:defRPr lang="en-US" sz="1000" kern="1200" dirty="0">
                <a:solidFill>
                  <a:srgbClr val="3232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5D1BEB8-1D97-C749-9172-AB1D82E1F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71" y="278049"/>
            <a:ext cx="4817936" cy="59592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40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351E9C-9BC4-7048-B259-79968FB36A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3362" y="83062"/>
            <a:ext cx="3650638" cy="5065200"/>
          </a:xfrm>
          <a:prstGeom prst="rect">
            <a:avLst/>
          </a:prstGeom>
        </p:spPr>
      </p:pic>
      <p:pic>
        <p:nvPicPr>
          <p:cNvPr id="6" name="Picture 5" descr="A picture containing indoor, person, restaurant&#10;&#10;Description automatically generated">
            <a:extLst>
              <a:ext uri="{FF2B5EF4-FFF2-40B4-BE49-F238E27FC236}">
                <a16:creationId xmlns:a16="http://schemas.microsoft.com/office/drawing/2014/main" id="{7B8C7AE5-490C-8148-B879-4A56E6C8FC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3599" y="81280"/>
            <a:ext cx="3650401" cy="50669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15B918-A127-D449-8AD6-FA1095AF7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969" y="996576"/>
            <a:ext cx="4817937" cy="3586057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 sz="180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6887" indent="-285750">
              <a:buClr>
                <a:schemeClr val="tx2"/>
              </a:buClr>
              <a:tabLst/>
              <a:defRPr lang="en-US" sz="1400" kern="1200" dirty="0">
                <a:solidFill>
                  <a:srgbClr val="3232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25475" indent="-171450">
              <a:buClr>
                <a:schemeClr val="tx2"/>
              </a:buClr>
              <a:tabLst/>
              <a:defRPr lang="en-US" sz="1200" kern="1200" dirty="0">
                <a:solidFill>
                  <a:srgbClr val="3232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30225" indent="-171450">
              <a:buClr>
                <a:schemeClr val="tx2"/>
              </a:buClr>
              <a:tabLst/>
              <a:defRPr lang="en-US" sz="1000" kern="1200" dirty="0">
                <a:solidFill>
                  <a:srgbClr val="3232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C563A78-07C8-A04C-92F9-92D84CABD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71" y="278049"/>
            <a:ext cx="4817936" cy="59592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40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32684E-6D55-194E-9198-D16E8E0815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7033" y="71120"/>
            <a:ext cx="3650400" cy="50782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447583-0C39-B849-B326-F6FD09B4AD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7033" y="46002"/>
            <a:ext cx="3650400" cy="51135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3253356-55AF-1C4F-ADB2-E34B27297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969" y="996576"/>
            <a:ext cx="4817937" cy="3586057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 sz="180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6887" indent="-285750">
              <a:buClr>
                <a:schemeClr val="tx2"/>
              </a:buClr>
              <a:tabLst/>
              <a:defRPr lang="en-US" sz="1400" kern="1200" dirty="0">
                <a:solidFill>
                  <a:srgbClr val="3232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25475" indent="-171450">
              <a:buClr>
                <a:schemeClr val="tx2"/>
              </a:buClr>
              <a:tabLst/>
              <a:defRPr lang="en-US" sz="1200" kern="1200" dirty="0">
                <a:solidFill>
                  <a:srgbClr val="3232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30225" indent="-171450">
              <a:buClr>
                <a:schemeClr val="tx2"/>
              </a:buClr>
              <a:tabLst/>
              <a:defRPr lang="en-US" sz="1000" kern="1200" dirty="0">
                <a:solidFill>
                  <a:srgbClr val="3232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9095BC8-2785-554A-B8FF-12D15F469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71" y="278049"/>
            <a:ext cx="4817936" cy="59592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40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826506-5D72-4C4A-9174-9682791D83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3599" y="83063"/>
            <a:ext cx="3650402" cy="5065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8EBE17-567F-4A4E-9EC4-7AC851BD0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969" y="996576"/>
            <a:ext cx="4817937" cy="3586057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 sz="180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6887" indent="-285750">
              <a:buClr>
                <a:schemeClr val="tx2"/>
              </a:buClr>
              <a:tabLst/>
              <a:defRPr lang="en-US" sz="1400" kern="1200" dirty="0">
                <a:solidFill>
                  <a:srgbClr val="3232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25475" indent="-171450">
              <a:buClr>
                <a:schemeClr val="tx2"/>
              </a:buClr>
              <a:tabLst/>
              <a:defRPr lang="en-US" sz="1200" kern="1200" dirty="0">
                <a:solidFill>
                  <a:srgbClr val="3232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30225" indent="-171450">
              <a:buClr>
                <a:schemeClr val="tx2"/>
              </a:buClr>
              <a:tabLst/>
              <a:defRPr lang="en-US" sz="1000" kern="1200" dirty="0">
                <a:solidFill>
                  <a:srgbClr val="3232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6B0F042-0D0D-E24F-B424-E317D23B7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71" y="278049"/>
            <a:ext cx="4817936" cy="59592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40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 descr="A group of trains on the railway tracks&#10;&#10;Description automatically generated with medium confidence">
            <a:extLst>
              <a:ext uri="{FF2B5EF4-FFF2-40B4-BE49-F238E27FC236}">
                <a16:creationId xmlns:a16="http://schemas.microsoft.com/office/drawing/2014/main" id="{91D151E6-DC9F-B54B-BF82-CD3963613D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3597" y="81279"/>
            <a:ext cx="3650401" cy="506698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D09F7AC-305C-E34D-99F2-2DBCB0EB3901}"/>
              </a:ext>
            </a:extLst>
          </p:cNvPr>
          <p:cNvSpPr txBox="1"/>
          <p:nvPr userDrawn="1"/>
        </p:nvSpPr>
        <p:spPr>
          <a:xfrm>
            <a:off x="321603" y="4830579"/>
            <a:ext cx="515877" cy="207942"/>
          </a:xfrm>
          <a:prstGeom prst="rect">
            <a:avLst/>
          </a:prstGeom>
        </p:spPr>
        <p:txBody>
          <a:bodyPr vert="horz" lIns="91440" tIns="45720" rIns="0" bIns="45720" rtlCol="0" anchor="t"/>
          <a:lstStyle>
            <a:defPPr>
              <a:defRPr lang="en-US"/>
            </a:defPPr>
            <a:lvl1pPr algn="r">
              <a:defRPr sz="1200">
                <a:solidFill>
                  <a:srgbClr val="3D0064"/>
                </a:solidFill>
              </a:defRPr>
            </a:lvl1pPr>
          </a:lstStyle>
          <a:p>
            <a:pPr lvl="0" algn="l">
              <a:lnSpc>
                <a:spcPct val="100000"/>
              </a:lnSpc>
            </a:pPr>
            <a:fld id="{510F167E-D98C-DA4B-8A87-8A99C0A00B88}" type="slidenum">
              <a:rPr lang="en-US" sz="800" smtClean="0">
                <a:solidFill>
                  <a:schemeClr val="bg1">
                    <a:lumMod val="85000"/>
                  </a:schemeClr>
                </a:solidFill>
              </a:rPr>
              <a:pPr lvl="0" algn="l">
                <a:lnSpc>
                  <a:spcPct val="100000"/>
                </a:lnSpc>
              </a:pPr>
              <a:t>‹#›</a:t>
            </a:fld>
            <a:endParaRPr lang="en-US" sz="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562B401C-06BE-8744-951F-8692BB19492A}"/>
              </a:ext>
            </a:extLst>
          </p:cNvPr>
          <p:cNvSpPr txBox="1">
            <a:spLocks/>
          </p:cNvSpPr>
          <p:nvPr userDrawn="1"/>
        </p:nvSpPr>
        <p:spPr>
          <a:xfrm>
            <a:off x="579541" y="4830579"/>
            <a:ext cx="2995697" cy="207942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800" dirty="0">
                <a:solidFill>
                  <a:schemeClr val="bg1">
                    <a:lumMod val="85000"/>
                  </a:schemeClr>
                </a:solidFill>
              </a:rPr>
              <a:t>© 2023 LILEE Systems. All Rights Reserved.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1E1A38A-B1A4-4B43-842E-2B4653E782B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6074" y="4642125"/>
            <a:ext cx="796421" cy="3672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344BF2C-B75E-7044-BBC9-298582315CC2}"/>
              </a:ext>
            </a:extLst>
          </p:cNvPr>
          <p:cNvSpPr/>
          <p:nvPr userDrawn="1"/>
        </p:nvSpPr>
        <p:spPr>
          <a:xfrm>
            <a:off x="0" y="0"/>
            <a:ext cx="9144000" cy="81023"/>
          </a:xfrm>
          <a:prstGeom prst="rect">
            <a:avLst/>
          </a:prstGeom>
          <a:gradFill>
            <a:gsLst>
              <a:gs pos="100000">
                <a:srgbClr val="FFC748"/>
              </a:gs>
              <a:gs pos="0">
                <a:srgbClr val="FF9D46">
                  <a:lumMod val="100000"/>
                </a:srgb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858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70" r:id="rId2"/>
    <p:sldLayoutId id="2147483675" r:id="rId3"/>
    <p:sldLayoutId id="2147483671" r:id="rId4"/>
    <p:sldLayoutId id="2147483666" r:id="rId5"/>
    <p:sldLayoutId id="2147483669" r:id="rId6"/>
    <p:sldLayoutId id="2147483665" r:id="rId7"/>
    <p:sldLayoutId id="2147483664" r:id="rId8"/>
    <p:sldLayoutId id="2147483667" r:id="rId9"/>
    <p:sldLayoutId id="2147483672" r:id="rId10"/>
    <p:sldLayoutId id="2147483676" r:id="rId11"/>
    <p:sldLayoutId id="2147483658" r:id="rId12"/>
    <p:sldLayoutId id="2147483663" r:id="rId13"/>
  </p:sldLayoutIdLst>
  <p:hf sldNum="0" hdr="0" dt="0"/>
  <p:txStyles>
    <p:titleStyle>
      <a:lvl1pPr algn="l" defTabSz="457208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3041" indent="-173041" algn="l" defTabSz="457208" rtl="0" eaLnBrk="1" latinLnBrk="0" hangingPunct="1">
        <a:spcBef>
          <a:spcPts val="1176"/>
        </a:spcBef>
        <a:buClr>
          <a:schemeClr val="tx2"/>
        </a:buClr>
        <a:buSzPct val="80000"/>
        <a:buFont typeface="Arial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349250" indent="-138113" algn="l" defTabSz="457208" rtl="0" eaLnBrk="1" latinLnBrk="0" hangingPunct="1">
        <a:spcBef>
          <a:spcPct val="20000"/>
        </a:spcBef>
        <a:buClr>
          <a:schemeClr val="tx2"/>
        </a:buClr>
        <a:buSzPct val="80000"/>
        <a:buFont typeface=".AppleSystemUIFont" charset="-120"/>
        <a:buChar char="-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465138" indent="-106363" algn="l" defTabSz="457208" rtl="0" eaLnBrk="1" latinLnBrk="0" hangingPunct="1">
        <a:spcBef>
          <a:spcPct val="20000"/>
        </a:spcBef>
        <a:buClr>
          <a:schemeClr val="tx2"/>
        </a:buClr>
        <a:buSzPct val="80000"/>
        <a:buFont typeface="Arial"/>
        <a:buChar char="•"/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581025" indent="-127000" algn="l" defTabSz="457208" rtl="0" eaLnBrk="1" latinLnBrk="0" hangingPunct="1">
        <a:spcBef>
          <a:spcPct val="20000"/>
        </a:spcBef>
        <a:buClr>
          <a:schemeClr val="tx2"/>
        </a:buClr>
        <a:buSzPct val="80000"/>
        <a:buFont typeface=".AppleSystemUIFont" charset="-120"/>
        <a:buChar char="-"/>
        <a:tabLst/>
        <a:defRPr sz="10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30" indent="0" algn="l" defTabSz="457208" rtl="0" eaLnBrk="1" latinLnBrk="0" hangingPunct="1">
        <a:spcBef>
          <a:spcPct val="20000"/>
        </a:spcBef>
        <a:buFont typeface="Arial"/>
        <a:buNone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42" indent="-228604" algn="l" defTabSz="4572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49" indent="-228604" algn="l" defTabSz="4572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57" indent="-228604" algn="l" defTabSz="4572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65" indent="-228604" algn="l" defTabSz="4572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8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3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0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1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19AD57A-A07E-D04B-95C2-2B1029641F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FEF7D6-F010-B041-B1B6-BDD832C79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382" y="2758665"/>
            <a:ext cx="8363857" cy="523220"/>
          </a:xfrm>
        </p:spPr>
        <p:txBody>
          <a:bodyPr/>
          <a:lstStyle/>
          <a:p>
            <a:r>
              <a:rPr lang="en-US" altLang="zh-TW" dirty="0"/>
              <a:t>STS-2025 Antenna Guide for Rail Applications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7E986-7F8F-F949-AEF8-DE903C1503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LILEE Systems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1938F5-6CE9-BF42-8C11-97307E93EE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2023/7/20</a:t>
            </a:r>
          </a:p>
        </p:txBody>
      </p:sp>
    </p:spTree>
    <p:extLst>
      <p:ext uri="{BB962C8B-B14F-4D97-AF65-F5344CB8AC3E}">
        <p14:creationId xmlns:p14="http://schemas.microsoft.com/office/powerpoint/2010/main" val="4239931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16279D-C399-ACE3-7FD6-5DAD2479E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6245"/>
            <a:ext cx="9144000" cy="209638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F7FF8D-C030-CAC6-273A-27BEF87B4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Steps for </a:t>
            </a:r>
            <a:r>
              <a:rPr lang="en-US" b="1" dirty="0"/>
              <a:t>WiFi connection </a:t>
            </a:r>
            <a:r>
              <a:rPr lang="en-US" dirty="0"/>
              <a:t>(skip if WIFI is not needed)</a:t>
            </a:r>
          </a:p>
          <a:p>
            <a:pPr marL="554037" lvl="1" indent="-342900">
              <a:buFont typeface="+mj-lt"/>
              <a:buAutoNum type="arabicPeriod"/>
            </a:pPr>
            <a:r>
              <a:rPr lang="en-US" dirty="0"/>
              <a:t>For antenna 4, take 2 </a:t>
            </a:r>
            <a:r>
              <a:rPr lang="en-US" b="1" dirty="0">
                <a:highlight>
                  <a:srgbClr val="FFFF00"/>
                </a:highlight>
              </a:rPr>
              <a:t>b)</a:t>
            </a:r>
            <a:r>
              <a:rPr lang="en-US" dirty="0"/>
              <a:t> cables and connect N plug of each cable to one of N jacks of the antenna 4. </a:t>
            </a:r>
          </a:p>
          <a:p>
            <a:pPr marL="512763" lvl="1" indent="0">
              <a:buNone/>
            </a:pPr>
            <a:r>
              <a:rPr lang="en-US" dirty="0"/>
              <a:t>Note: antenna 4 has 2 N jacks, each of the N jacks needs one </a:t>
            </a:r>
            <a:r>
              <a:rPr lang="en-US" b="1" dirty="0">
                <a:highlight>
                  <a:srgbClr val="FFFF00"/>
                </a:highlight>
              </a:rPr>
              <a:t>b)</a:t>
            </a:r>
            <a:r>
              <a:rPr lang="en-US" dirty="0"/>
              <a:t> cable</a:t>
            </a:r>
          </a:p>
          <a:p>
            <a:pPr marL="554037" lvl="1" indent="-342900">
              <a:buFont typeface="+mj-lt"/>
              <a:buAutoNum type="arabicPeriod"/>
            </a:pPr>
            <a:r>
              <a:rPr lang="en-US" dirty="0"/>
              <a:t>For each of the cables in step 1., connect its </a:t>
            </a:r>
            <a:r>
              <a:rPr lang="en-US" u="sng" dirty="0"/>
              <a:t>RP-SMA plug</a:t>
            </a:r>
            <a:r>
              <a:rPr lang="en-US" dirty="0"/>
              <a:t> to one of STS-2025’s WLAN ports.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4139B4-45DA-7275-7E17-E39153599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Antenna to STS-2025 – 1399.99.0130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2E3D69-7F7D-26B8-343F-641C67377D14}"/>
              </a:ext>
            </a:extLst>
          </p:cNvPr>
          <p:cNvSpPr/>
          <p:nvPr/>
        </p:nvSpPr>
        <p:spPr>
          <a:xfrm>
            <a:off x="1384417" y="3638938"/>
            <a:ext cx="1179321" cy="478565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07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F7FF8D-C030-CAC6-273A-27BEF87B4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Cables Needed:</a:t>
            </a:r>
          </a:p>
          <a:p>
            <a:pPr marL="554037" lvl="1" indent="-342900">
              <a:buFont typeface="+mj-lt"/>
              <a:buAutoNum type="alphaLcParenR"/>
            </a:pPr>
            <a:r>
              <a:rPr lang="en-US" dirty="0"/>
              <a:t>8 * N plug (male) to SMA plug (male), length proper for distances between antenna and STS-2025</a:t>
            </a:r>
          </a:p>
          <a:p>
            <a:pPr marL="554037" lvl="1" indent="-342900">
              <a:buFont typeface="+mj-lt"/>
              <a:buAutoNum type="alphaLcParenR"/>
            </a:pPr>
            <a:r>
              <a:rPr lang="en-US" dirty="0"/>
              <a:t>2 * N plug (male) to </a:t>
            </a:r>
            <a:r>
              <a:rPr lang="en-US" u="sng" dirty="0"/>
              <a:t>RP-SMA plug </a:t>
            </a:r>
            <a:r>
              <a:rPr lang="en-US" dirty="0"/>
              <a:t>(male), length proper for distances between antenna and STS-2025</a:t>
            </a:r>
          </a:p>
          <a:p>
            <a:pPr marL="554037" lvl="1" indent="-342900">
              <a:buFont typeface="+mj-lt"/>
              <a:buAutoNum type="alphaLcParenR"/>
            </a:pPr>
            <a:r>
              <a:rPr lang="en-US" dirty="0"/>
              <a:t>1 * TNC jack (female) to SMA plug (male), length proper for distances between antenna and STS-2025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4139B4-45DA-7275-7E17-E39153599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70" y="267666"/>
            <a:ext cx="8363711" cy="595928"/>
          </a:xfrm>
        </p:spPr>
        <p:txBody>
          <a:bodyPr/>
          <a:lstStyle/>
          <a:p>
            <a:r>
              <a:rPr lang="en-US" dirty="0"/>
              <a:t>Connecting Antenna to STS-2025 – 1399.99.0133</a:t>
            </a:r>
          </a:p>
        </p:txBody>
      </p:sp>
    </p:spTree>
    <p:extLst>
      <p:ext uri="{BB962C8B-B14F-4D97-AF65-F5344CB8AC3E}">
        <p14:creationId xmlns:p14="http://schemas.microsoft.com/office/powerpoint/2010/main" val="75227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F7FF8D-C030-CAC6-273A-27BEF87B4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969" y="996576"/>
            <a:ext cx="3757379" cy="3586057"/>
          </a:xfrm>
        </p:spPr>
        <p:txBody>
          <a:bodyPr/>
          <a:lstStyle/>
          <a:p>
            <a:r>
              <a:rPr lang="en-US" dirty="0"/>
              <a:t>Identifying connectors:</a:t>
            </a:r>
          </a:p>
          <a:p>
            <a:pPr lvl="1"/>
            <a:r>
              <a:rPr lang="en-US" dirty="0"/>
              <a:t>Please identify and label the connectors for each type of the radiators according to the drawing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4139B4-45DA-7275-7E17-E39153599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70" y="267666"/>
            <a:ext cx="8363711" cy="595928"/>
          </a:xfrm>
        </p:spPr>
        <p:txBody>
          <a:bodyPr/>
          <a:lstStyle/>
          <a:p>
            <a:r>
              <a:rPr lang="en-US" dirty="0"/>
              <a:t>Connecting Antenna to STS-2025 – 1399.99.0133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3ECB1D-4B15-3E71-6616-69A266830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239" y="863594"/>
            <a:ext cx="3879791" cy="373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25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F7FF8D-C030-CAC6-273A-27BEF87B4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Steps for </a:t>
            </a:r>
            <a:r>
              <a:rPr lang="en-US" b="1" dirty="0"/>
              <a:t>cellular connection</a:t>
            </a:r>
            <a:endParaRPr lang="en-US" dirty="0"/>
          </a:p>
          <a:p>
            <a:pPr marL="554037" lvl="1" indent="-342900">
              <a:buFont typeface="+mj-lt"/>
              <a:buAutoNum type="arabicPeriod"/>
            </a:pPr>
            <a:r>
              <a:rPr lang="en-US" dirty="0"/>
              <a:t>Take 8 </a:t>
            </a:r>
            <a:r>
              <a:rPr lang="en-US" b="1" dirty="0">
                <a:highlight>
                  <a:srgbClr val="FFFF00"/>
                </a:highlight>
              </a:rPr>
              <a:t>a)</a:t>
            </a:r>
            <a:r>
              <a:rPr lang="en-US" b="1" dirty="0"/>
              <a:t> </a:t>
            </a:r>
            <a:r>
              <a:rPr lang="en-US" dirty="0"/>
              <a:t>cables and connect N plug of each cable to one of the N jacks for </a:t>
            </a:r>
            <a:r>
              <a:rPr lang="en-US" b="1" dirty="0"/>
              <a:t>cellular radiators</a:t>
            </a:r>
            <a:r>
              <a:rPr lang="en-US" dirty="0"/>
              <a:t> of the antenna. </a:t>
            </a:r>
          </a:p>
          <a:p>
            <a:pPr marL="554037" lvl="1" indent="-342900">
              <a:buFont typeface="+mj-lt"/>
              <a:buAutoNum type="arabicPeriod" startAt="2"/>
            </a:pPr>
            <a:r>
              <a:rPr lang="en-US" dirty="0"/>
              <a:t>For each of cables in step 1., connect its SMA plug to one of STS-2025’s WWAN </a:t>
            </a:r>
            <a:r>
              <a:rPr lang="en-US" dirty="0" err="1"/>
              <a:t>ANT</a:t>
            </a:r>
            <a:r>
              <a:rPr lang="en-US" i="1" dirty="0" err="1"/>
              <a:t>n</a:t>
            </a:r>
            <a:r>
              <a:rPr lang="en-US" dirty="0"/>
              <a:t> ports.</a:t>
            </a:r>
          </a:p>
          <a:p>
            <a:pPr marL="211137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4139B4-45DA-7275-7E17-E39153599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Antenna to STS-2025 – 1399.99.0133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B8AFFD-7307-B91A-D7E0-FC7119677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414" y="2398769"/>
            <a:ext cx="2891267" cy="189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9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678E6DD-3C57-A4E3-4DAD-E4B8992B6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2426"/>
            <a:ext cx="9144000" cy="204344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F7FF8D-C030-CAC6-273A-27BEF87B4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Steps for </a:t>
            </a:r>
            <a:r>
              <a:rPr lang="en-US" b="1" dirty="0"/>
              <a:t>GNSS connection </a:t>
            </a:r>
            <a:r>
              <a:rPr lang="en-US" dirty="0"/>
              <a:t>(skip if GNSS is not needed)</a:t>
            </a:r>
          </a:p>
          <a:p>
            <a:pPr marL="554037" lvl="1" indent="-342900">
              <a:buFont typeface="+mj-lt"/>
              <a:buAutoNum type="arabicPeriod"/>
            </a:pPr>
            <a:r>
              <a:rPr lang="en-US" dirty="0"/>
              <a:t>Take 1 </a:t>
            </a:r>
            <a:r>
              <a:rPr lang="en-US" b="1" dirty="0">
                <a:highlight>
                  <a:srgbClr val="FFFF00"/>
                </a:highlight>
              </a:rPr>
              <a:t>c)</a:t>
            </a:r>
            <a:r>
              <a:rPr lang="en-US" dirty="0"/>
              <a:t> cable, connect TNC plug of antenna 0 to TNC jack of </a:t>
            </a:r>
            <a:r>
              <a:rPr lang="en-US" b="1" dirty="0">
                <a:highlight>
                  <a:srgbClr val="FFFF00"/>
                </a:highlight>
              </a:rPr>
              <a:t>c)</a:t>
            </a:r>
            <a:r>
              <a:rPr lang="en-US" dirty="0"/>
              <a:t> </a:t>
            </a:r>
            <a:r>
              <a:rPr lang="en-US" b="1" dirty="0"/>
              <a:t>cable</a:t>
            </a:r>
            <a:r>
              <a:rPr lang="en-US" dirty="0"/>
              <a:t> </a:t>
            </a:r>
          </a:p>
          <a:p>
            <a:pPr marL="554037" lvl="1" indent="-342900">
              <a:buFont typeface="+mj-lt"/>
              <a:buAutoNum type="arabicPeriod"/>
            </a:pPr>
            <a:r>
              <a:rPr lang="en-US" dirty="0"/>
              <a:t>For the cable in step 1., connect its SMA plug to STS-2025’s GPS port.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4139B4-45DA-7275-7E17-E39153599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Antenna to STS-2025 – 1399.99.0133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2E3D69-7F7D-26B8-343F-641C67377D14}"/>
              </a:ext>
            </a:extLst>
          </p:cNvPr>
          <p:cNvSpPr/>
          <p:nvPr/>
        </p:nvSpPr>
        <p:spPr>
          <a:xfrm>
            <a:off x="2281727" y="3281584"/>
            <a:ext cx="504202" cy="487112"/>
          </a:xfrm>
          <a:prstGeom prst="rect">
            <a:avLst/>
          </a:prstGeom>
          <a:noFill/>
          <a:ln w="38100">
            <a:solidFill>
              <a:schemeClr val="accent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6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16279D-C399-ACE3-7FD6-5DAD2479E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6245"/>
            <a:ext cx="9144000" cy="209638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F7FF8D-C030-CAC6-273A-27BEF87B4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Steps for </a:t>
            </a:r>
            <a:r>
              <a:rPr lang="en-US" b="1" dirty="0"/>
              <a:t>WiFi connection </a:t>
            </a:r>
            <a:r>
              <a:rPr lang="en-US" dirty="0"/>
              <a:t>(skip if WIFI is not needed)</a:t>
            </a:r>
          </a:p>
          <a:p>
            <a:pPr marL="554037" lvl="1" indent="-342900">
              <a:buFont typeface="+mj-lt"/>
              <a:buAutoNum type="arabicPeriod"/>
            </a:pPr>
            <a:r>
              <a:rPr lang="en-US" dirty="0"/>
              <a:t>Take 2 </a:t>
            </a:r>
            <a:r>
              <a:rPr lang="en-US" b="1" dirty="0">
                <a:highlight>
                  <a:srgbClr val="FFFF00"/>
                </a:highlight>
              </a:rPr>
              <a:t>b)</a:t>
            </a:r>
            <a:r>
              <a:rPr lang="en-US" dirty="0"/>
              <a:t> cables and connect N plug of the cables to one of N jacks for </a:t>
            </a:r>
            <a:r>
              <a:rPr lang="en-US" b="1" dirty="0"/>
              <a:t>WiFi radiator</a:t>
            </a:r>
            <a:r>
              <a:rPr lang="en-US" dirty="0"/>
              <a:t>s of the antenna. </a:t>
            </a:r>
          </a:p>
          <a:p>
            <a:pPr marL="512763" lvl="1" indent="0">
              <a:buNone/>
            </a:pPr>
            <a:r>
              <a:rPr lang="en-US" dirty="0"/>
              <a:t>Note: The antenna has 4 N jacks for WiFi radiators, use WiFi radiators 1 and 2</a:t>
            </a:r>
          </a:p>
          <a:p>
            <a:pPr marL="554037" lvl="1" indent="-342900">
              <a:buFont typeface="+mj-lt"/>
              <a:buAutoNum type="arabicPeriod" startAt="2"/>
            </a:pPr>
            <a:r>
              <a:rPr lang="en-US" dirty="0"/>
              <a:t>For each of the cables in step 1., connect its </a:t>
            </a:r>
            <a:r>
              <a:rPr lang="en-US" u="sng" dirty="0"/>
              <a:t>RP-SMA plug</a:t>
            </a:r>
            <a:r>
              <a:rPr lang="en-US" dirty="0"/>
              <a:t> to one of STS-2025’s WLAN ports.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4139B4-45DA-7275-7E17-E39153599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Antenna to STS-2025 – 1399.99.0133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2E3D69-7F7D-26B8-343F-641C67377D14}"/>
              </a:ext>
            </a:extLst>
          </p:cNvPr>
          <p:cNvSpPr/>
          <p:nvPr/>
        </p:nvSpPr>
        <p:spPr>
          <a:xfrm>
            <a:off x="1410055" y="3638938"/>
            <a:ext cx="1179321" cy="478565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02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295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604F6A-2121-5240-9ED9-29F5793F0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5G + WiFi + GNSS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2C592F81-5A24-3556-82CE-286B3A7BE1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193254"/>
              </p:ext>
            </p:extLst>
          </p:nvPr>
        </p:nvGraphicFramePr>
        <p:xfrm>
          <a:off x="230736" y="841641"/>
          <a:ext cx="8665436" cy="1815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976">
                  <a:extLst>
                    <a:ext uri="{9D8B030D-6E8A-4147-A177-3AD203B41FA5}">
                      <a16:colId xmlns:a16="http://schemas.microsoft.com/office/drawing/2014/main" val="372331517"/>
                    </a:ext>
                  </a:extLst>
                </a:gridCol>
                <a:gridCol w="1290645">
                  <a:extLst>
                    <a:ext uri="{9D8B030D-6E8A-4147-A177-3AD203B41FA5}">
                      <a16:colId xmlns:a16="http://schemas.microsoft.com/office/drawing/2014/main" val="687003548"/>
                    </a:ext>
                  </a:extLst>
                </a:gridCol>
                <a:gridCol w="1410056">
                  <a:extLst>
                    <a:ext uri="{9D8B030D-6E8A-4147-A177-3AD203B41FA5}">
                      <a16:colId xmlns:a16="http://schemas.microsoft.com/office/drawing/2014/main" val="435806443"/>
                    </a:ext>
                  </a:extLst>
                </a:gridCol>
                <a:gridCol w="1931350">
                  <a:extLst>
                    <a:ext uri="{9D8B030D-6E8A-4147-A177-3AD203B41FA5}">
                      <a16:colId xmlns:a16="http://schemas.microsoft.com/office/drawing/2014/main" val="4124504089"/>
                    </a:ext>
                  </a:extLst>
                </a:gridCol>
                <a:gridCol w="820396">
                  <a:extLst>
                    <a:ext uri="{9D8B030D-6E8A-4147-A177-3AD203B41FA5}">
                      <a16:colId xmlns:a16="http://schemas.microsoft.com/office/drawing/2014/main" val="4240738870"/>
                    </a:ext>
                  </a:extLst>
                </a:gridCol>
                <a:gridCol w="2615013">
                  <a:extLst>
                    <a:ext uri="{9D8B030D-6E8A-4147-A177-3AD203B41FA5}">
                      <a16:colId xmlns:a16="http://schemas.microsoft.com/office/drawing/2014/main" val="2981375446"/>
                    </a:ext>
                  </a:extLst>
                </a:gridCol>
              </a:tblGrid>
              <a:tr h="577043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Antenna Arrangement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Vendor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Vendor Model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Quantity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0367562"/>
                  </a:ext>
                </a:extLst>
              </a:tr>
              <a:tr h="5981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Space-Saving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Huber+Suhner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1399.99.0133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900" dirty="0"/>
                        <a:t>Cellular ports max gain: 6 </a:t>
                      </a:r>
                      <a:r>
                        <a:rPr lang="en-US" sz="900" dirty="0" err="1"/>
                        <a:t>d</a:t>
                      </a:r>
                      <a:r>
                        <a:rPr lang="en-US" altLang="zh-TW" sz="900" dirty="0" err="1"/>
                        <a:t>Bi</a:t>
                      </a:r>
                      <a:endParaRPr lang="en-US" altLang="zh-TW" sz="900" dirty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900" dirty="0"/>
                        <a:t>WiFi ports max gain: 7 </a:t>
                      </a:r>
                      <a:r>
                        <a:rPr lang="en-US" sz="900" dirty="0" err="1"/>
                        <a:t>dBi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429454"/>
                  </a:ext>
                </a:extLst>
              </a:tr>
              <a:tr h="466638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B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Distributed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Huber+Suhner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1399.13.0130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900" dirty="0"/>
                        <a:t>Cellular ports max gain: 7.5 </a:t>
                      </a:r>
                      <a:r>
                        <a:rPr lang="en-US" sz="900" dirty="0" err="1"/>
                        <a:t>d</a:t>
                      </a:r>
                      <a:r>
                        <a:rPr lang="en-US" altLang="zh-TW" sz="900" dirty="0" err="1"/>
                        <a:t>Bi</a:t>
                      </a:r>
                      <a:r>
                        <a:rPr lang="en-US" altLang="zh-TW" sz="900" dirty="0"/>
                        <a:t>, 5 ~ 6 </a:t>
                      </a:r>
                      <a:r>
                        <a:rPr lang="en-US" altLang="zh-TW" sz="900" dirty="0" err="1"/>
                        <a:t>dBi</a:t>
                      </a:r>
                      <a:r>
                        <a:rPr lang="en-US" altLang="zh-TW" sz="900" dirty="0"/>
                        <a:t> in sub-GHz bands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900" dirty="0"/>
                        <a:t>WiFi ports max gain: 7.5 </a:t>
                      </a:r>
                      <a:r>
                        <a:rPr lang="en-US" sz="900" dirty="0" err="1"/>
                        <a:t>dBi</a:t>
                      </a:r>
                      <a:endParaRPr lang="en-US" sz="900" dirty="0"/>
                    </a:p>
                    <a:p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092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722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56905C-26D5-21BB-619A-F7F8ED4A4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5G + GNSS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855B5D9-AB67-0E30-0357-2C1B983EAA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166377"/>
              </p:ext>
            </p:extLst>
          </p:nvPr>
        </p:nvGraphicFramePr>
        <p:xfrm>
          <a:off x="230736" y="841641"/>
          <a:ext cx="8665436" cy="1815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976">
                  <a:extLst>
                    <a:ext uri="{9D8B030D-6E8A-4147-A177-3AD203B41FA5}">
                      <a16:colId xmlns:a16="http://schemas.microsoft.com/office/drawing/2014/main" val="372331517"/>
                    </a:ext>
                  </a:extLst>
                </a:gridCol>
                <a:gridCol w="1290645">
                  <a:extLst>
                    <a:ext uri="{9D8B030D-6E8A-4147-A177-3AD203B41FA5}">
                      <a16:colId xmlns:a16="http://schemas.microsoft.com/office/drawing/2014/main" val="687003548"/>
                    </a:ext>
                  </a:extLst>
                </a:gridCol>
                <a:gridCol w="1410056">
                  <a:extLst>
                    <a:ext uri="{9D8B030D-6E8A-4147-A177-3AD203B41FA5}">
                      <a16:colId xmlns:a16="http://schemas.microsoft.com/office/drawing/2014/main" val="435806443"/>
                    </a:ext>
                  </a:extLst>
                </a:gridCol>
                <a:gridCol w="1931350">
                  <a:extLst>
                    <a:ext uri="{9D8B030D-6E8A-4147-A177-3AD203B41FA5}">
                      <a16:colId xmlns:a16="http://schemas.microsoft.com/office/drawing/2014/main" val="4124504089"/>
                    </a:ext>
                  </a:extLst>
                </a:gridCol>
                <a:gridCol w="820396">
                  <a:extLst>
                    <a:ext uri="{9D8B030D-6E8A-4147-A177-3AD203B41FA5}">
                      <a16:colId xmlns:a16="http://schemas.microsoft.com/office/drawing/2014/main" val="4240738870"/>
                    </a:ext>
                  </a:extLst>
                </a:gridCol>
                <a:gridCol w="2615013">
                  <a:extLst>
                    <a:ext uri="{9D8B030D-6E8A-4147-A177-3AD203B41FA5}">
                      <a16:colId xmlns:a16="http://schemas.microsoft.com/office/drawing/2014/main" val="2981375446"/>
                    </a:ext>
                  </a:extLst>
                </a:gridCol>
              </a:tblGrid>
              <a:tr h="577043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Antenna Arrangement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Vendor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Vendor Model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Quantity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0367562"/>
                  </a:ext>
                </a:extLst>
              </a:tr>
              <a:tr h="5981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Space-Saving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Huber+Suhner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1399.99.0133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900" dirty="0"/>
                        <a:t>Cellular ports max gain: 6 </a:t>
                      </a:r>
                      <a:r>
                        <a:rPr lang="en-US" sz="900" dirty="0" err="1"/>
                        <a:t>d</a:t>
                      </a:r>
                      <a:r>
                        <a:rPr lang="en-US" altLang="zh-TW" sz="900" dirty="0" err="1"/>
                        <a:t>Bi</a:t>
                      </a:r>
                      <a:endParaRPr lang="en-US" altLang="zh-TW" sz="900" dirty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900" dirty="0"/>
                        <a:t>WiFi ports max gain: 7 </a:t>
                      </a:r>
                      <a:r>
                        <a:rPr lang="en-US" sz="900" dirty="0" err="1"/>
                        <a:t>dBi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429454"/>
                  </a:ext>
                </a:extLst>
              </a:tr>
              <a:tr h="466638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B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Distributed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Huber+Suhner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1399.13.0130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900" dirty="0"/>
                        <a:t>Cellular ports max gain: 7.5 </a:t>
                      </a:r>
                      <a:r>
                        <a:rPr lang="en-US" sz="900" dirty="0" err="1"/>
                        <a:t>d</a:t>
                      </a:r>
                      <a:r>
                        <a:rPr lang="en-US" altLang="zh-TW" sz="900" dirty="0" err="1"/>
                        <a:t>Bi</a:t>
                      </a:r>
                      <a:r>
                        <a:rPr lang="en-US" altLang="zh-TW" sz="900" dirty="0"/>
                        <a:t>, 5 ~ 6 </a:t>
                      </a:r>
                      <a:r>
                        <a:rPr lang="en-US" altLang="zh-TW" sz="900" dirty="0" err="1"/>
                        <a:t>dBi</a:t>
                      </a:r>
                      <a:r>
                        <a:rPr lang="en-US" altLang="zh-TW" sz="900" dirty="0"/>
                        <a:t> in sub-GHz bands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900" dirty="0"/>
                        <a:t>WiFi ports max gain: 7.5 </a:t>
                      </a:r>
                      <a:r>
                        <a:rPr lang="en-US" sz="900" dirty="0" err="1"/>
                        <a:t>dBi</a:t>
                      </a:r>
                      <a:endParaRPr lang="en-US" sz="900" dirty="0"/>
                    </a:p>
                    <a:p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092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028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81952A-CC77-8E4C-CD00-7677DE486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Antenna – 1399.99.0130 3-port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E3AA9B-6184-2DC3-C99C-57B4B8CB2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70" y="873977"/>
            <a:ext cx="4906060" cy="35723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2FFDF2-313A-33C8-D48A-CC04E29D3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256" y="1169293"/>
            <a:ext cx="2505425" cy="298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30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81952A-CC77-8E4C-CD00-7677DE486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Antenna – 1399.99.0133 13-port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26A205-F0C3-6726-DAE8-4A96C1E54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19" y="873977"/>
            <a:ext cx="4794341" cy="33336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EFA0B9-8869-A52E-D513-8524C1CED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675" y="1523890"/>
            <a:ext cx="3628325" cy="203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54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8EE509-2BF6-3EB1-324F-10A93DC4F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600" dirty="0"/>
              <a:t>Select proper location(s) on top of the locomotive, number and label the locations. Example numbering used in this document:</a:t>
            </a:r>
          </a:p>
          <a:p>
            <a:pPr marL="666746" lvl="1" indent="-342900">
              <a:buFont typeface="+mj-lt"/>
              <a:buAutoNum type="arabicPeriod"/>
            </a:pPr>
            <a:r>
              <a:rPr lang="en-US" sz="1200" dirty="0"/>
              <a:t>Location 0 ~ 3 for cellular (5G) and GNSS use</a:t>
            </a:r>
          </a:p>
          <a:p>
            <a:pPr marL="666746" lvl="1" indent="-342900">
              <a:buFont typeface="+mj-lt"/>
              <a:buAutoNum type="arabicPeriod"/>
            </a:pPr>
            <a:r>
              <a:rPr lang="en-US" sz="1200" dirty="0"/>
              <a:t>Location 4 for WiFi use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Follow OEM mounting instruction to secure the antenna to selected location(s)</a:t>
            </a:r>
          </a:p>
          <a:p>
            <a:pPr marL="666746" lvl="1" indent="-342900">
              <a:buFont typeface="+mj-lt"/>
              <a:buAutoNum type="arabicPeriod"/>
            </a:pPr>
            <a:r>
              <a:rPr lang="en-US" sz="1200" dirty="0"/>
              <a:t>Mounting instruction of Huber+Suhner 1399.99.0130: </a:t>
            </a:r>
          </a:p>
          <a:p>
            <a:pPr marL="666746" lvl="1" indent="-342900">
              <a:buFont typeface="+mj-lt"/>
              <a:buAutoNum type="arabicPeriod"/>
            </a:pPr>
            <a:endParaRPr lang="en-US" sz="1200" dirty="0"/>
          </a:p>
          <a:p>
            <a:pPr marL="666746" lvl="1" indent="-342900">
              <a:buFont typeface="+mj-lt"/>
              <a:buAutoNum type="arabicPeriod"/>
            </a:pPr>
            <a:endParaRPr lang="en-US" sz="1200" dirty="0"/>
          </a:p>
          <a:p>
            <a:pPr marL="666746" lvl="1" indent="-342900">
              <a:buFont typeface="+mj-lt"/>
              <a:buAutoNum type="arabicPeriod"/>
            </a:pPr>
            <a:r>
              <a:rPr lang="en-US" sz="1200" dirty="0"/>
              <a:t>Mounting instruction of Huber+Suhner 1399.99.0133: </a:t>
            </a:r>
          </a:p>
          <a:p>
            <a:pPr marL="666746" lvl="1" indent="-342900">
              <a:buFont typeface="+mj-lt"/>
              <a:buAutoNum type="arabicPeriod"/>
            </a:pPr>
            <a:endParaRPr lang="en-US" sz="12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Number and label antenna according to their respective installed location(s). </a:t>
            </a:r>
          </a:p>
          <a:p>
            <a:pPr marL="323846" lvl="1" indent="0">
              <a:buNone/>
            </a:pPr>
            <a:r>
              <a:rPr lang="en-US" sz="1200" dirty="0"/>
              <a:t>Example: antenna 0 corresponds to location 0, antenna 1 to location 1, so on and so forth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C85827-44F1-1DD0-E485-0D7387D6F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Mounting of Antenna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C725EAC-7D44-EAB0-25E0-E096D56753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067020"/>
              </p:ext>
            </p:extLst>
          </p:nvPr>
        </p:nvGraphicFramePr>
        <p:xfrm>
          <a:off x="4772827" y="233325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2" imgW="914570" imgH="771690" progId="Acrobat.Document.DC">
                  <p:embed/>
                </p:oleObj>
              </mc:Choice>
              <mc:Fallback>
                <p:oleObj name="Acrobat Document" showAsIcon="1" r:id="rId2" imgW="914570" imgH="771690" progId="Acrobat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C725EAC-7D44-EAB0-25E0-E096D56753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72827" y="233325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E3E8E67-25C3-EE14-5908-B81C907F78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633519"/>
              </p:ext>
            </p:extLst>
          </p:nvPr>
        </p:nvGraphicFramePr>
        <p:xfrm>
          <a:off x="4772827" y="295741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4" imgW="914570" imgH="771690" progId="Acrobat.Document.DC">
                  <p:embed/>
                </p:oleObj>
              </mc:Choice>
              <mc:Fallback>
                <p:oleObj name="Acrobat Document" showAsIcon="1" r:id="rId4" imgW="914570" imgH="771690" progId="Acrobat.Document.DC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E3E8E67-25C3-EE14-5908-B81C907F78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72827" y="295741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6502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F7FF8D-C030-CAC6-273A-27BEF87B4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Cables Needed:</a:t>
            </a:r>
          </a:p>
          <a:p>
            <a:pPr marL="554037" lvl="1" indent="-342900">
              <a:buFont typeface="+mj-lt"/>
              <a:buAutoNum type="alphaLcParenR"/>
            </a:pPr>
            <a:r>
              <a:rPr lang="en-US" dirty="0"/>
              <a:t>8 * N plug (male) to SMA plug (male), length proper for distances between antenna and STS-2025</a:t>
            </a:r>
          </a:p>
          <a:p>
            <a:pPr marL="554037" lvl="1" indent="-342900">
              <a:buFont typeface="+mj-lt"/>
              <a:buAutoNum type="alphaLcParenR"/>
            </a:pPr>
            <a:r>
              <a:rPr lang="en-US" dirty="0"/>
              <a:t>2 * N plug (male) to </a:t>
            </a:r>
            <a:r>
              <a:rPr lang="en-US" u="sng" dirty="0"/>
              <a:t>RP-SMA plug </a:t>
            </a:r>
            <a:r>
              <a:rPr lang="en-US" dirty="0"/>
              <a:t>(male), length proper for distances between antenna and STS-2025</a:t>
            </a:r>
          </a:p>
          <a:p>
            <a:pPr marL="554037" lvl="1" indent="-342900">
              <a:buFont typeface="+mj-lt"/>
              <a:buAutoNum type="alphaLcParenR"/>
            </a:pPr>
            <a:r>
              <a:rPr lang="en-US" dirty="0"/>
              <a:t>1 * TNC jack (female) to SMA plug (male), length proper for distances between antenna and STS-2025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4139B4-45DA-7275-7E17-E39153599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70" y="267666"/>
            <a:ext cx="8363711" cy="595928"/>
          </a:xfrm>
        </p:spPr>
        <p:txBody>
          <a:bodyPr/>
          <a:lstStyle/>
          <a:p>
            <a:r>
              <a:rPr lang="en-US" dirty="0"/>
              <a:t>Connecting Antenna to STS-2025 – 1399.99.0130</a:t>
            </a:r>
          </a:p>
        </p:txBody>
      </p:sp>
    </p:spTree>
    <p:extLst>
      <p:ext uri="{BB962C8B-B14F-4D97-AF65-F5344CB8AC3E}">
        <p14:creationId xmlns:p14="http://schemas.microsoft.com/office/powerpoint/2010/main" val="3223452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F7FF8D-C030-CAC6-273A-27BEF87B4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Steps for </a:t>
            </a:r>
            <a:r>
              <a:rPr lang="en-US" b="1" dirty="0"/>
              <a:t>cellular connection</a:t>
            </a:r>
            <a:endParaRPr lang="en-US" dirty="0"/>
          </a:p>
          <a:p>
            <a:pPr marL="554037" lvl="1" indent="-342900">
              <a:buFont typeface="+mj-lt"/>
              <a:buAutoNum type="arabicPeriod"/>
            </a:pPr>
            <a:r>
              <a:rPr lang="en-US" dirty="0"/>
              <a:t>For antenna 0 ~ 3, take 2 </a:t>
            </a:r>
            <a:r>
              <a:rPr lang="en-US" b="1" dirty="0">
                <a:highlight>
                  <a:srgbClr val="FFFF00"/>
                </a:highlight>
              </a:rPr>
              <a:t>a)</a:t>
            </a:r>
            <a:r>
              <a:rPr lang="en-US" b="1" dirty="0"/>
              <a:t> </a:t>
            </a:r>
            <a:r>
              <a:rPr lang="en-US" dirty="0"/>
              <a:t>cables for each antenna and connect N plug of each cable to one of the N jacks of the antenna. </a:t>
            </a:r>
          </a:p>
          <a:p>
            <a:pPr marL="512763" lvl="1" indent="0">
              <a:buNone/>
            </a:pPr>
            <a:r>
              <a:rPr lang="en-US" dirty="0"/>
              <a:t>Note: each antenna has 2 N jacks, each of the N jacks needs one </a:t>
            </a:r>
            <a:r>
              <a:rPr lang="en-US" b="1" dirty="0">
                <a:highlight>
                  <a:srgbClr val="FFFF00"/>
                </a:highlight>
              </a:rPr>
              <a:t>a)</a:t>
            </a:r>
            <a:r>
              <a:rPr lang="en-US" dirty="0"/>
              <a:t> cable</a:t>
            </a:r>
          </a:p>
          <a:p>
            <a:pPr marL="554037" lvl="1" indent="-342900">
              <a:buFont typeface="+mj-lt"/>
              <a:buAutoNum type="arabicPeriod" startAt="2"/>
            </a:pPr>
            <a:r>
              <a:rPr lang="en-US" dirty="0"/>
              <a:t>For each of cables in step 1., connect its SMA plug to one of STS-2025’s WWAN </a:t>
            </a:r>
            <a:r>
              <a:rPr lang="en-US" dirty="0" err="1"/>
              <a:t>ANT</a:t>
            </a:r>
            <a:r>
              <a:rPr lang="en-US" i="1" dirty="0" err="1"/>
              <a:t>n</a:t>
            </a:r>
            <a:r>
              <a:rPr lang="en-US" dirty="0"/>
              <a:t> ports.</a:t>
            </a:r>
          </a:p>
          <a:p>
            <a:pPr marL="554037" lvl="1" indent="-342900">
              <a:buFont typeface="+mj-lt"/>
              <a:buAutoNum type="arabicPeriod" startAt="2"/>
            </a:pPr>
            <a:r>
              <a:rPr lang="en-US" dirty="0"/>
              <a:t>It is recommended that the two cables from antenna are </a:t>
            </a:r>
          </a:p>
          <a:p>
            <a:pPr marL="512763" lvl="1" indent="0">
              <a:buNone/>
            </a:pPr>
            <a:r>
              <a:rPr lang="en-US" dirty="0"/>
              <a:t>connected to STS-2025 in order and in pair. </a:t>
            </a:r>
          </a:p>
          <a:p>
            <a:pPr marL="512763" lvl="1" indent="0">
              <a:buNone/>
            </a:pPr>
            <a:r>
              <a:rPr lang="en-US" dirty="0"/>
              <a:t>For example:</a:t>
            </a:r>
          </a:p>
          <a:p>
            <a:pPr marL="512763" lvl="1" indent="0">
              <a:buNone/>
            </a:pPr>
            <a:r>
              <a:rPr lang="en-US" dirty="0"/>
              <a:t>Antenna 0 are connected to WWAN0’s ANT0 and ANT1 </a:t>
            </a:r>
          </a:p>
          <a:p>
            <a:pPr marL="512763" lvl="1" indent="0">
              <a:buNone/>
            </a:pPr>
            <a:r>
              <a:rPr lang="en-US" dirty="0"/>
              <a:t>Antenna 1 are connected to WWAN0’s ANT2 and ANT3 </a:t>
            </a:r>
          </a:p>
          <a:p>
            <a:pPr marL="512763" lvl="1" indent="0">
              <a:buNone/>
            </a:pPr>
            <a:r>
              <a:rPr lang="en-US" dirty="0"/>
              <a:t>Antenna 2 are connected to WWAN1’s ANT0 and ANT1 </a:t>
            </a:r>
          </a:p>
          <a:p>
            <a:pPr marL="512763" lvl="1" indent="0">
              <a:buNone/>
            </a:pPr>
            <a:r>
              <a:rPr lang="en-US" dirty="0"/>
              <a:t>Antenna 3 are connected to WWAN1’s ANT2 and ANT3 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4139B4-45DA-7275-7E17-E39153599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Antenna to STS-2025 – 1399.99.0130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B8AFFD-7307-B91A-D7E0-FC7119677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414" y="2398769"/>
            <a:ext cx="2891267" cy="189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51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678E6DD-3C57-A4E3-4DAD-E4B8992B6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2426"/>
            <a:ext cx="9144000" cy="204344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F7FF8D-C030-CAC6-273A-27BEF87B4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Steps for </a:t>
            </a:r>
            <a:r>
              <a:rPr lang="en-US" b="1" dirty="0"/>
              <a:t>GNSS connection </a:t>
            </a:r>
            <a:r>
              <a:rPr lang="en-US" dirty="0"/>
              <a:t>(skip if GNSS is not needed)</a:t>
            </a:r>
          </a:p>
          <a:p>
            <a:pPr marL="554037" lvl="1" indent="-342900">
              <a:buFont typeface="+mj-lt"/>
              <a:buAutoNum type="arabicPeriod"/>
            </a:pPr>
            <a:r>
              <a:rPr lang="en-US" dirty="0"/>
              <a:t>For antenna 0, connect TNC plug of antenna 0 to TNC jack of </a:t>
            </a:r>
            <a:r>
              <a:rPr lang="en-US" b="1" dirty="0"/>
              <a:t>cable </a:t>
            </a:r>
            <a:r>
              <a:rPr lang="en-US" b="1" dirty="0">
                <a:highlight>
                  <a:srgbClr val="FFFF00"/>
                </a:highlight>
              </a:rPr>
              <a:t>c)</a:t>
            </a:r>
            <a:r>
              <a:rPr lang="en-US" dirty="0"/>
              <a:t> </a:t>
            </a:r>
          </a:p>
          <a:p>
            <a:pPr marL="554037" lvl="1" indent="-342900">
              <a:buFont typeface="+mj-lt"/>
              <a:buAutoNum type="arabicPeriod"/>
            </a:pPr>
            <a:r>
              <a:rPr lang="en-US" dirty="0"/>
              <a:t>For the cable in step 1., connect its SMA plug to STS-2025’s GPS port.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4139B4-45DA-7275-7E17-E39153599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Antenna to STS-2025 – 1399.99.0130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2E3D69-7F7D-26B8-343F-641C67377D14}"/>
              </a:ext>
            </a:extLst>
          </p:cNvPr>
          <p:cNvSpPr/>
          <p:nvPr/>
        </p:nvSpPr>
        <p:spPr>
          <a:xfrm>
            <a:off x="2281727" y="3281584"/>
            <a:ext cx="504202" cy="487112"/>
          </a:xfrm>
          <a:prstGeom prst="rect">
            <a:avLst/>
          </a:prstGeom>
          <a:noFill/>
          <a:ln w="38100">
            <a:solidFill>
              <a:schemeClr val="accent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06018"/>
      </p:ext>
    </p:extLst>
  </p:cSld>
  <p:clrMapOvr>
    <a:masterClrMapping/>
  </p:clrMapOvr>
</p:sld>
</file>

<file path=ppt/theme/theme1.xml><?xml version="1.0" encoding="utf-8"?>
<a:theme xmlns:a="http://schemas.openxmlformats.org/drawingml/2006/main" name="LILEE Systems Template">
  <a:themeElements>
    <a:clrScheme name="LILEE">
      <a:dk1>
        <a:srgbClr val="000000"/>
      </a:dk1>
      <a:lt1>
        <a:srgbClr val="FFFFFF"/>
      </a:lt1>
      <a:dk2>
        <a:srgbClr val="4E5654"/>
      </a:dk2>
      <a:lt2>
        <a:srgbClr val="F2F2F2"/>
      </a:lt2>
      <a:accent1>
        <a:srgbClr val="FF8300"/>
      </a:accent1>
      <a:accent2>
        <a:srgbClr val="FFB700"/>
      </a:accent2>
      <a:accent3>
        <a:srgbClr val="009BDE"/>
      </a:accent3>
      <a:accent4>
        <a:srgbClr val="004F8A"/>
      </a:accent4>
      <a:accent5>
        <a:srgbClr val="003059"/>
      </a:accent5>
      <a:accent6>
        <a:srgbClr val="646569"/>
      </a:accent6>
      <a:hlink>
        <a:srgbClr val="00ABE4"/>
      </a:hlink>
      <a:folHlink>
        <a:srgbClr val="004F8A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noFill/>
        <a:ln w="6350" cmpd="sng">
          <a:solidFill>
            <a:schemeClr val="bg1">
              <a:lumMod val="75000"/>
            </a:schemeClr>
          </a:solidFill>
          <a:miter lim="800000"/>
          <a:headEnd type="none" w="med" len="med"/>
          <a:tailEnd/>
        </a:ln>
      </a:spPr>
      <a:bodyPr/>
      <a:lstStyle/>
    </a:lnDef>
  </a:objectDefaults>
  <a:extraClrSchemeLst/>
  <a:extLst>
    <a:ext uri="{05A4C25C-085E-4340-85A3-A5531E510DB2}">
      <thm15:themeFamily xmlns:thm15="http://schemas.microsoft.com/office/thememl/2012/main" name="LILEE_Presentation_Template_2023" id="{A3848087-7E3C-DF48-8BAE-C6E0CFA057F0}" vid="{CE2B6F31-D06D-3547-9A98-ABD71CCD7F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A239F0B3F7174BAD6BC2C7CAB6D76D" ma:contentTypeVersion="5" ma:contentTypeDescription="Create a new document." ma:contentTypeScope="" ma:versionID="cd8d576430936a6a7541731a7698f449">
  <xsd:schema xmlns:xsd="http://www.w3.org/2001/XMLSchema" xmlns:xs="http://www.w3.org/2001/XMLSchema" xmlns:p="http://schemas.microsoft.com/office/2006/metadata/properties" xmlns:ns2="bc005709-d032-4f00-8d8c-a72008e45fa7" xmlns:ns3="08f8676c-d5fe-4670-b8fb-6cf4f84cb690" targetNamespace="http://schemas.microsoft.com/office/2006/metadata/properties" ma:root="true" ma:fieldsID="1fa1a1c8aef1e388e2f1ca4acd225a2a" ns2:_="" ns3:_="">
    <xsd:import namespace="bc005709-d032-4f00-8d8c-a72008e45fa7"/>
    <xsd:import namespace="08f8676c-d5fe-4670-b8fb-6cf4f84cb6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005709-d032-4f00-8d8c-a72008e45f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f8676c-d5fe-4670-b8fb-6cf4f84cb69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A61148-90DC-4BE4-8E70-9F7657C5AC19}">
  <ds:schemaRefs>
    <ds:schemaRef ds:uri="http://purl.org/dc/dcmitype/"/>
    <ds:schemaRef ds:uri="http://schemas.openxmlformats.org/package/2006/metadata/core-properties"/>
    <ds:schemaRef ds:uri="79dff4d1-ff28-4b06-bbe2-f934fadda3f6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1cf13709-5cd1-4fd1-962b-84167ca27420"/>
    <ds:schemaRef ds:uri="492aa938-6765-4a19-9db1-6fe83b779830"/>
  </ds:schemaRefs>
</ds:datastoreItem>
</file>

<file path=customXml/itemProps2.xml><?xml version="1.0" encoding="utf-8"?>
<ds:datastoreItem xmlns:ds="http://schemas.openxmlformats.org/officeDocument/2006/customXml" ds:itemID="{ED587BF4-9898-4A7D-A00B-07FA29388C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D7262E-306F-460F-9F88-302DFC0E35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005709-d032-4f00-8d8c-a72008e45fa7"/>
    <ds:schemaRef ds:uri="08f8676c-d5fe-4670-b8fb-6cf4f84cb6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LILEE_Presentation_Template_2023</Template>
  <TotalTime>665</TotalTime>
  <Words>879</Words>
  <Application>Microsoft Macintosh PowerPoint</Application>
  <PresentationFormat>Custom</PresentationFormat>
  <Paragraphs>105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.AppleSystemUIFont</vt:lpstr>
      <vt:lpstr>Arial</vt:lpstr>
      <vt:lpstr>Calibri</vt:lpstr>
      <vt:lpstr>LILEE Systems Template</vt:lpstr>
      <vt:lpstr>Acrobat Document</vt:lpstr>
      <vt:lpstr>STS-2025 Antenna Guide for Rail Applications</vt:lpstr>
      <vt:lpstr>5G + WiFi + GNSS</vt:lpstr>
      <vt:lpstr>5G + GNSS</vt:lpstr>
      <vt:lpstr>Recommended Antenna – 1399.99.0130 3-port</vt:lpstr>
      <vt:lpstr>Recommended Antenna – 1399.99.0133 13-port</vt:lpstr>
      <vt:lpstr>Mounting of Antenna</vt:lpstr>
      <vt:lpstr>Connecting Antenna to STS-2025 – 1399.99.0130</vt:lpstr>
      <vt:lpstr>Connecting Antenna to STS-2025 – 1399.99.0130</vt:lpstr>
      <vt:lpstr>Connecting Antenna to STS-2025 – 1399.99.0130</vt:lpstr>
      <vt:lpstr>Connecting Antenna to STS-2025 – 1399.99.0130</vt:lpstr>
      <vt:lpstr>Connecting Antenna to STS-2025 – 1399.99.0133</vt:lpstr>
      <vt:lpstr>Connecting Antenna to STS-2025 – 1399.99.0133</vt:lpstr>
      <vt:lpstr>Connecting Antenna to STS-2025 – 1399.99.0133</vt:lpstr>
      <vt:lpstr>Connecting Antenna to STS-2025 – 1399.99.0133</vt:lpstr>
      <vt:lpstr>Connecting Antenna to STS-2025 – 1399.99.0133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Antenna Installation for STS-2025 in Rail Application</dc:title>
  <dc:subject/>
  <dc:creator>Ivan Wang</dc:creator>
  <cp:keywords/>
  <dc:description/>
  <cp:lastModifiedBy>Claire Hsu</cp:lastModifiedBy>
  <cp:revision>3</cp:revision>
  <cp:lastPrinted>2015-03-08T21:20:13Z</cp:lastPrinted>
  <dcterms:created xsi:type="dcterms:W3CDTF">2023-07-20T05:18:16Z</dcterms:created>
  <dcterms:modified xsi:type="dcterms:W3CDTF">2023-09-07T15:08:03Z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0x01010030C73C4EFB5DAC48BFAC7EA893992B05</vt:lpwstr>
  </property>
</Properties>
</file>